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wdp" ContentType="image/vnd.ms-phot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0" r:id="rId2"/>
    <p:sldId id="261" r:id="rId3"/>
    <p:sldId id="262" r:id="rId4"/>
    <p:sldId id="277" r:id="rId5"/>
    <p:sldId id="266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5" r:id="rId15"/>
    <p:sldId id="287" r:id="rId16"/>
    <p:sldId id="291" r:id="rId17"/>
    <p:sldId id="288" r:id="rId18"/>
    <p:sldId id="289" r:id="rId19"/>
    <p:sldId id="290" r:id="rId20"/>
    <p:sldId id="276" r:id="rId21"/>
  </p:sldIdLst>
  <p:sldSz cx="12192000" cy="6858000"/>
  <p:notesSz cx="6858000" cy="9144000"/>
  <p:embeddedFontLst>
    <p:embeddedFont>
      <p:font typeface="方正综艺简体" charset="-122"/>
      <p:regular r:id="rId23"/>
    </p:embeddedFont>
    <p:embeddedFont>
      <p:font typeface="微软雅黑" pitchFamily="34" charset="-122"/>
      <p:regular r:id="rId24"/>
      <p:bold r:id="rId25"/>
    </p:embeddedFont>
    <p:embeddedFont>
      <p:font typeface="Segoe UI" pitchFamily="34" charset="0"/>
      <p:regular r:id="rId26"/>
      <p:bold r:id="rId27"/>
      <p:italic r:id="rId28"/>
      <p:bold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301"/>
    <a:srgbClr val="E4E4E8"/>
    <a:srgbClr val="D7D8DD"/>
    <a:srgbClr val="E2E3E7"/>
    <a:srgbClr val="C8C8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1" autoAdjust="0"/>
    <p:restoredTop sz="94660" autoAdjust="0"/>
  </p:normalViewPr>
  <p:slideViewPr>
    <p:cSldViewPr snapToGrid="0" showGuides="1">
      <p:cViewPr>
        <p:scale>
          <a:sx n="70" d="100"/>
          <a:sy n="70" d="100"/>
        </p:scale>
        <p:origin x="-1308" y="-50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B2387-CCF7-458B-85AA-C466F4A3DBEB}" type="datetimeFigureOut">
              <a:rPr lang="zh-CN" altLang="en-US" smtClean="0"/>
              <a:pPr/>
              <a:t>2019/3/27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44AA9-3393-4C38-A708-1D8A0FA5F2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566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4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 rot="10800000">
            <a:off x="386511" y="319734"/>
            <a:ext cx="3266941" cy="509066"/>
            <a:chOff x="9077459" y="508386"/>
            <a:chExt cx="3266941" cy="50906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9077459" y="5083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438068" y="7877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9528220" y="10036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接连接符 2"/>
          <p:cNvCxnSpPr/>
          <p:nvPr userDrawn="1"/>
        </p:nvCxnSpPr>
        <p:spPr>
          <a:xfrm>
            <a:off x="4847771" y="4257675"/>
            <a:ext cx="7344229" cy="0"/>
          </a:xfrm>
          <a:prstGeom prst="line">
            <a:avLst/>
          </a:prstGeom>
          <a:ln w="1968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0" y="4257675"/>
            <a:ext cx="1320800" cy="0"/>
          </a:xfrm>
          <a:prstGeom prst="line">
            <a:avLst/>
          </a:prstGeom>
          <a:ln w="1968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847771" y="4537075"/>
            <a:ext cx="7344229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-14289" y="4537075"/>
            <a:ext cx="136207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800600" y="4752975"/>
            <a:ext cx="739140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4752975"/>
            <a:ext cx="136207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-1"/>
            <a:ext cx="2492062" cy="11590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KSO_Shape"/>
          <p:cNvSpPr/>
          <p:nvPr userDrawn="1"/>
        </p:nvSpPr>
        <p:spPr bwMode="auto">
          <a:xfrm>
            <a:off x="1721767" y="280277"/>
            <a:ext cx="596430" cy="598541"/>
          </a:xfrm>
          <a:custGeom>
            <a:avLst/>
            <a:gdLst>
              <a:gd name="T0" fmla="*/ 1572253 w 2913"/>
              <a:gd name="T1" fmla="*/ 556386 h 2922"/>
              <a:gd name="T2" fmla="*/ 1238334 w 2913"/>
              <a:gd name="T3" fmla="*/ 222431 h 2922"/>
              <a:gd name="T4" fmla="*/ 1405293 w 2913"/>
              <a:gd name="T5" fmla="*/ 54838 h 2922"/>
              <a:gd name="T6" fmla="*/ 1606138 w 2913"/>
              <a:gd name="T7" fmla="*/ 54838 h 2922"/>
              <a:gd name="T8" fmla="*/ 1739212 w 2913"/>
              <a:gd name="T9" fmla="*/ 188543 h 2922"/>
              <a:gd name="T10" fmla="*/ 1739212 w 2913"/>
              <a:gd name="T11" fmla="*/ 389408 h 2922"/>
              <a:gd name="T12" fmla="*/ 1572253 w 2913"/>
              <a:gd name="T13" fmla="*/ 556386 h 2922"/>
              <a:gd name="T14" fmla="*/ 602533 w 2913"/>
              <a:gd name="T15" fmla="*/ 1526209 h 2922"/>
              <a:gd name="T16" fmla="*/ 268614 w 2913"/>
              <a:gd name="T17" fmla="*/ 1192255 h 2922"/>
              <a:gd name="T18" fmla="*/ 1176109 w 2913"/>
              <a:gd name="T19" fmla="*/ 291440 h 2922"/>
              <a:gd name="T20" fmla="*/ 1510028 w 2913"/>
              <a:gd name="T21" fmla="*/ 625395 h 2922"/>
              <a:gd name="T22" fmla="*/ 602533 w 2913"/>
              <a:gd name="T23" fmla="*/ 1526209 h 2922"/>
              <a:gd name="T24" fmla="*/ 0 w 2913"/>
              <a:gd name="T25" fmla="*/ 1800397 h 2922"/>
              <a:gd name="T26" fmla="*/ 203309 w 2913"/>
              <a:gd name="T27" fmla="*/ 1257567 h 2922"/>
              <a:gd name="T28" fmla="*/ 534147 w 2913"/>
              <a:gd name="T29" fmla="*/ 1588441 h 2922"/>
              <a:gd name="T30" fmla="*/ 0 w 2913"/>
              <a:gd name="T31" fmla="*/ 1800397 h 292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13" h="2922">
                <a:moveTo>
                  <a:pt x="2552" y="903"/>
                </a:moveTo>
                <a:cubicBezTo>
                  <a:pt x="2010" y="361"/>
                  <a:pt x="2010" y="361"/>
                  <a:pt x="2010" y="361"/>
                </a:cubicBezTo>
                <a:cubicBezTo>
                  <a:pt x="2281" y="89"/>
                  <a:pt x="2281" y="89"/>
                  <a:pt x="2281" y="89"/>
                </a:cubicBezTo>
                <a:cubicBezTo>
                  <a:pt x="2371" y="0"/>
                  <a:pt x="2517" y="0"/>
                  <a:pt x="2607" y="89"/>
                </a:cubicBezTo>
                <a:cubicBezTo>
                  <a:pt x="2823" y="306"/>
                  <a:pt x="2823" y="306"/>
                  <a:pt x="2823" y="306"/>
                </a:cubicBezTo>
                <a:cubicBezTo>
                  <a:pt x="2913" y="396"/>
                  <a:pt x="2913" y="542"/>
                  <a:pt x="2823" y="632"/>
                </a:cubicBezTo>
                <a:lnTo>
                  <a:pt x="2552" y="903"/>
                </a:lnTo>
                <a:close/>
                <a:moveTo>
                  <a:pt x="978" y="2477"/>
                </a:moveTo>
                <a:cubicBezTo>
                  <a:pt x="436" y="1935"/>
                  <a:pt x="436" y="1935"/>
                  <a:pt x="436" y="1935"/>
                </a:cubicBezTo>
                <a:cubicBezTo>
                  <a:pt x="1909" y="473"/>
                  <a:pt x="1909" y="473"/>
                  <a:pt x="1909" y="473"/>
                </a:cubicBezTo>
                <a:cubicBezTo>
                  <a:pt x="2451" y="1015"/>
                  <a:pt x="2451" y="1015"/>
                  <a:pt x="2451" y="1015"/>
                </a:cubicBezTo>
                <a:lnTo>
                  <a:pt x="978" y="2477"/>
                </a:lnTo>
                <a:close/>
                <a:moveTo>
                  <a:pt x="0" y="2922"/>
                </a:moveTo>
                <a:cubicBezTo>
                  <a:pt x="330" y="2041"/>
                  <a:pt x="330" y="2041"/>
                  <a:pt x="330" y="2041"/>
                </a:cubicBezTo>
                <a:cubicBezTo>
                  <a:pt x="867" y="2578"/>
                  <a:pt x="867" y="2578"/>
                  <a:pt x="867" y="2578"/>
                </a:cubicBezTo>
                <a:lnTo>
                  <a:pt x="0" y="2922"/>
                </a:lnTo>
                <a:close/>
              </a:path>
            </a:pathLst>
          </a:custGeom>
          <a:solidFill>
            <a:srgbClr val="06030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-14289" y="878818"/>
            <a:ext cx="1736056" cy="0"/>
          </a:xfrm>
          <a:prstGeom prst="line">
            <a:avLst/>
          </a:prstGeom>
          <a:ln w="12700">
            <a:solidFill>
              <a:srgbClr val="0603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9325449" y="319734"/>
            <a:ext cx="3266941" cy="509066"/>
            <a:chOff x="8925059" y="355986"/>
            <a:chExt cx="3266941" cy="50906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接连接符 20"/>
          <p:cNvCxnSpPr/>
          <p:nvPr userDrawn="1"/>
        </p:nvCxnSpPr>
        <p:spPr>
          <a:xfrm rot="19800000" flipH="1">
            <a:off x="3285649" y="6883977"/>
            <a:ext cx="4545635" cy="0"/>
          </a:xfrm>
          <a:prstGeom prst="line">
            <a:avLst/>
          </a:prstGeom>
          <a:ln w="1968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 rot="19800000" flipH="1">
            <a:off x="3458960" y="7251383"/>
            <a:ext cx="404388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 rot="19800000" flipH="1" flipV="1">
            <a:off x="3578754" y="7468795"/>
            <a:ext cx="3918444" cy="137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 rot="19800000" flipH="1">
            <a:off x="5495228" y="7255246"/>
            <a:ext cx="4545635" cy="0"/>
          </a:xfrm>
          <a:prstGeom prst="line">
            <a:avLst/>
          </a:prstGeom>
          <a:ln w="1968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 rot="19800000" flipH="1">
            <a:off x="5668539" y="7622652"/>
            <a:ext cx="4043882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 rot="19800000" flipH="1" flipV="1">
            <a:off x="5788333" y="7840064"/>
            <a:ext cx="3918444" cy="1376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rot="19800000" flipH="1">
            <a:off x="7704807" y="7626515"/>
            <a:ext cx="4545635" cy="0"/>
          </a:xfrm>
          <a:prstGeom prst="line">
            <a:avLst/>
          </a:prstGeom>
          <a:ln w="1968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 rot="19800000" flipH="1">
            <a:off x="7878118" y="7993921"/>
            <a:ext cx="4043882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 rot="19800000" flipH="1" flipV="1">
            <a:off x="7997912" y="8211333"/>
            <a:ext cx="3918444" cy="1376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框 1"/>
          <p:cNvSpPr txBox="1"/>
          <p:nvPr userDrawn="1"/>
        </p:nvSpPr>
        <p:spPr>
          <a:xfrm>
            <a:off x="43542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ONE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632472"/>
            <a:ext cx="2148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8925059" y="89354"/>
            <a:ext cx="3266941" cy="509066"/>
            <a:chOff x="8925059" y="355986"/>
            <a:chExt cx="3266941" cy="50906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框 1"/>
          <p:cNvSpPr txBox="1"/>
          <p:nvPr userDrawn="1"/>
        </p:nvSpPr>
        <p:spPr>
          <a:xfrm>
            <a:off x="43542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632472"/>
            <a:ext cx="2148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8925059" y="89354"/>
            <a:ext cx="3266941" cy="509066"/>
            <a:chOff x="8925059" y="355986"/>
            <a:chExt cx="3266941" cy="50906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文本框 1"/>
          <p:cNvSpPr txBox="1"/>
          <p:nvPr userDrawn="1"/>
        </p:nvSpPr>
        <p:spPr>
          <a:xfrm>
            <a:off x="5442" y="109252"/>
            <a:ext cx="287110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THREE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632472"/>
            <a:ext cx="2609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8925059" y="89354"/>
            <a:ext cx="3266941" cy="509066"/>
            <a:chOff x="8925059" y="355986"/>
            <a:chExt cx="3266941" cy="50906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967448" y="1738178"/>
            <a:ext cx="44085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DDMP</a:t>
            </a:r>
          </a:p>
        </p:txBody>
      </p:sp>
      <p:sp>
        <p:nvSpPr>
          <p:cNvPr id="12" name="矩形 11"/>
          <p:cNvSpPr/>
          <p:nvPr/>
        </p:nvSpPr>
        <p:spPr>
          <a:xfrm>
            <a:off x="5249576" y="341150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</a:rPr>
              <a:t>项目介绍</a:t>
            </a:r>
            <a:endParaRPr lang="zh-CN" altLang="en-US" sz="32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9184" y="266629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小小博</a:t>
            </a:r>
            <a:endParaRPr lang="zh-CN" altLang="en-US" sz="3200" spc="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23" name="文本框 23"/>
          <p:cNvSpPr txBox="1"/>
          <p:nvPr/>
        </p:nvSpPr>
        <p:spPr>
          <a:xfrm>
            <a:off x="3957849" y="602846"/>
            <a:ext cx="37121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技术简介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项目部署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wKioL1jCfvjwVdOwAABh6l_kAmo46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348" y="1212566"/>
            <a:ext cx="3365547" cy="564543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107975" y="2142698"/>
            <a:ext cx="701494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 smtClean="0"/>
              <a:t>这里我们可以看出，</a:t>
            </a:r>
            <a:r>
              <a:rPr lang="en-US" altLang="zh-CN" dirty="0" smtClean="0"/>
              <a:t>web server</a:t>
            </a:r>
            <a:r>
              <a:rPr lang="zh-CN" altLang="en-US" dirty="0" smtClean="0"/>
              <a:t>是无法与我们的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django</a:t>
            </a:r>
            <a:r>
              <a:rPr lang="zh-CN" altLang="en-US" dirty="0" smtClean="0"/>
              <a:t>等等）进行直接对话，他需要通过</a:t>
            </a:r>
            <a:r>
              <a:rPr lang="en-US" altLang="zh-CN" dirty="0" err="1" smtClean="0"/>
              <a:t>uwsgi</a:t>
            </a:r>
            <a:r>
              <a:rPr lang="zh-CN" altLang="en-US" dirty="0" smtClean="0"/>
              <a:t>这个桥梁，这个桥梁很重要</a:t>
            </a:r>
            <a:r>
              <a:rPr lang="en-US" altLang="zh-CN" dirty="0" smtClean="0"/>
              <a:t>.</a:t>
            </a:r>
          </a:p>
          <a:p>
            <a:pPr indent="457200">
              <a:lnSpc>
                <a:spcPct val="150000"/>
              </a:lnSpc>
            </a:pPr>
            <a:r>
              <a:rPr lang="en-US" altLang="zh-CN" dirty="0" err="1" smtClean="0"/>
              <a:t>uwsgi</a:t>
            </a:r>
            <a:r>
              <a:rPr lang="en-US" altLang="zh-CN" dirty="0" smtClean="0"/>
              <a:t> </a:t>
            </a:r>
            <a:r>
              <a:rPr lang="zh-CN" altLang="en-US" dirty="0" smtClean="0"/>
              <a:t>所扮演的的角色是后端 </a:t>
            </a:r>
            <a:r>
              <a:rPr lang="en-US" altLang="zh-CN" dirty="0" smtClean="0"/>
              <a:t>http </a:t>
            </a:r>
            <a:r>
              <a:rPr lang="zh-CN" altLang="en-US" dirty="0" smtClean="0"/>
              <a:t>服务器，</a:t>
            </a:r>
            <a:r>
              <a:rPr lang="en-US" altLang="zh-CN" dirty="0" err="1" smtClean="0"/>
              <a:t>nginx</a:t>
            </a:r>
            <a:r>
              <a:rPr lang="en-US" altLang="zh-CN" dirty="0" smtClean="0"/>
              <a:t> </a:t>
            </a:r>
            <a:r>
              <a:rPr lang="zh-CN" altLang="en-US" dirty="0" smtClean="0"/>
              <a:t>扮演的角色是前端 </a:t>
            </a:r>
            <a:r>
              <a:rPr lang="en-US" altLang="zh-CN" dirty="0" smtClean="0"/>
              <a:t>http </a:t>
            </a:r>
            <a:r>
              <a:rPr lang="zh-CN" altLang="en-US" dirty="0" smtClean="0"/>
              <a:t>服务器，</a:t>
            </a:r>
            <a:r>
              <a:rPr lang="en-US" altLang="zh-CN" dirty="0" smtClean="0"/>
              <a:t>hello.py </a:t>
            </a:r>
            <a:r>
              <a:rPr lang="zh-CN" altLang="en-US" dirty="0" smtClean="0"/>
              <a:t>是客户端应用程序。 用户从网页浏览器中发出请求，</a:t>
            </a:r>
            <a:r>
              <a:rPr lang="en-US" altLang="zh-CN" dirty="0" err="1" smtClean="0"/>
              <a:t>nginx</a:t>
            </a:r>
            <a:r>
              <a:rPr lang="en-US" altLang="zh-CN" dirty="0" smtClean="0"/>
              <a:t> </a:t>
            </a:r>
            <a:r>
              <a:rPr lang="zh-CN" altLang="en-US" dirty="0" smtClean="0"/>
              <a:t>服务器收到请求后，会通过它的 </a:t>
            </a:r>
            <a:r>
              <a:rPr lang="en-US" altLang="zh-CN" dirty="0" err="1" smtClean="0"/>
              <a:t>uwsgi</a:t>
            </a:r>
            <a:r>
              <a:rPr lang="en-US" altLang="zh-CN" dirty="0" smtClean="0"/>
              <a:t> </a:t>
            </a:r>
            <a:r>
              <a:rPr lang="zh-CN" altLang="en-US" dirty="0" smtClean="0"/>
              <a:t>模块将用户的请求转发给 </a:t>
            </a:r>
            <a:r>
              <a:rPr lang="en-US" altLang="zh-CN" dirty="0" err="1" smtClean="0"/>
              <a:t>uwsgi</a:t>
            </a:r>
            <a:r>
              <a:rPr lang="en-US" altLang="zh-CN" dirty="0" smtClean="0"/>
              <a:t> </a:t>
            </a:r>
            <a:r>
              <a:rPr lang="zh-CN" altLang="en-US" dirty="0" smtClean="0"/>
              <a:t>服务器，</a:t>
            </a:r>
            <a:r>
              <a:rPr lang="en-US" altLang="zh-CN" dirty="0" err="1" smtClean="0"/>
              <a:t>uwsgi</a:t>
            </a:r>
            <a:r>
              <a:rPr lang="en-US" altLang="zh-CN" dirty="0" smtClean="0"/>
              <a:t> </a:t>
            </a:r>
            <a:r>
              <a:rPr lang="zh-CN" altLang="en-US" dirty="0" smtClean="0"/>
              <a:t>服务器处理完毕后将结果返回给 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，浏览器将最终的结果展现给用户。</a:t>
            </a:r>
            <a:endParaRPr lang="en-US" altLang="zh-CN" dirty="0" smtClean="0"/>
          </a:p>
          <a:p>
            <a:pPr indent="457200">
              <a:lnSpc>
                <a:spcPct val="150000"/>
              </a:lnSpc>
            </a:pPr>
            <a:r>
              <a:rPr lang="zh-CN" altLang="en-US" dirty="0" smtClean="0"/>
              <a:t>所以综上所述，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Uwsgi</a:t>
            </a:r>
            <a:r>
              <a:rPr lang="zh-CN" altLang="en-US" dirty="0" smtClean="0"/>
              <a:t>有关，而</a:t>
            </a:r>
            <a:r>
              <a:rPr lang="en-US" altLang="zh-CN" dirty="0" err="1" smtClean="0"/>
              <a:t>Uwsji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有关，这两个特点在启动的配置文件中也有体现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23" name="文本框 23"/>
          <p:cNvSpPr txBox="1"/>
          <p:nvPr/>
        </p:nvSpPr>
        <p:spPr>
          <a:xfrm>
            <a:off x="3957849" y="602846"/>
            <a:ext cx="37121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技术简介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网站代码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45" y="1282889"/>
            <a:ext cx="701494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dirty="0" err="1" smtClean="0"/>
              <a:t>request.session</a:t>
            </a:r>
            <a:r>
              <a:rPr lang="zh-CN" altLang="en-US" dirty="0" smtClean="0"/>
              <a:t>技术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588" y="2090595"/>
            <a:ext cx="66389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0106" y="2292824"/>
            <a:ext cx="7502364" cy="29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23" name="文本框 23"/>
          <p:cNvSpPr txBox="1"/>
          <p:nvPr/>
        </p:nvSpPr>
        <p:spPr>
          <a:xfrm>
            <a:off x="3957849" y="602846"/>
            <a:ext cx="37121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技术简介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网站代码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45" y="1282889"/>
            <a:ext cx="701494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 err="1" smtClean="0"/>
              <a:t>Python+Linux</a:t>
            </a:r>
            <a:r>
              <a:rPr lang="zh-CN" altLang="en-US" dirty="0" smtClean="0"/>
              <a:t>技术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6482" y="1949639"/>
            <a:ext cx="9395012" cy="442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23" name="文本框 23"/>
          <p:cNvSpPr txBox="1"/>
          <p:nvPr/>
        </p:nvSpPr>
        <p:spPr>
          <a:xfrm>
            <a:off x="3957849" y="602846"/>
            <a:ext cx="37121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技术简介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网站代码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45" y="1282889"/>
            <a:ext cx="701494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 smtClean="0"/>
              <a:t>Try-Catch</a:t>
            </a:r>
            <a:r>
              <a:rPr lang="zh-CN" altLang="en-US" dirty="0" smtClean="0"/>
              <a:t>技术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1137" y="1829014"/>
            <a:ext cx="9725878" cy="506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23" name="文本框 23"/>
          <p:cNvSpPr txBox="1"/>
          <p:nvPr/>
        </p:nvSpPr>
        <p:spPr>
          <a:xfrm>
            <a:off x="3957849" y="602846"/>
            <a:ext cx="37121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技术简介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网站代码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45" y="1282889"/>
            <a:ext cx="7014949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 smtClean="0"/>
              <a:t>Try-Catch</a:t>
            </a:r>
            <a:r>
              <a:rPr lang="zh-CN" altLang="en-US" dirty="0" smtClean="0"/>
              <a:t>技术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756" y="1753667"/>
            <a:ext cx="83153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091" y="4366993"/>
            <a:ext cx="7624407" cy="2491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89220" y="2044115"/>
            <a:ext cx="2213560" cy="2213560"/>
            <a:chOff x="2425482" y="2953525"/>
            <a:chExt cx="2213560" cy="2213560"/>
          </a:xfrm>
        </p:grpSpPr>
        <p:sp>
          <p:nvSpPr>
            <p:cNvPr id="3" name="椭圆 2"/>
            <p:cNvSpPr/>
            <p:nvPr/>
          </p:nvSpPr>
          <p:spPr>
            <a:xfrm>
              <a:off x="2425482" y="2953525"/>
              <a:ext cx="2213560" cy="22135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2756731" y="3465634"/>
              <a:ext cx="1551062" cy="1189342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891822" y="4414100"/>
            <a:ext cx="4392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Arial" pitchFamily="34" charset="0"/>
              </a:rPr>
              <a:t>前景展望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925059" y="1986059"/>
            <a:ext cx="3266941" cy="509066"/>
            <a:chOff x="8925059" y="355986"/>
            <a:chExt cx="3266941" cy="50906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 flipV="1">
            <a:off x="8925059" y="4383036"/>
            <a:ext cx="3266941" cy="509066"/>
            <a:chOff x="8925059" y="355986"/>
            <a:chExt cx="3266941" cy="50906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4"/>
          <p:cNvGrpSpPr/>
          <p:nvPr/>
        </p:nvGrpSpPr>
        <p:grpSpPr>
          <a:xfrm flipH="1">
            <a:off x="0" y="1986059"/>
            <a:ext cx="3266941" cy="509066"/>
            <a:chOff x="8925059" y="355986"/>
            <a:chExt cx="3266941" cy="50906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8"/>
          <p:cNvGrpSpPr/>
          <p:nvPr/>
        </p:nvGrpSpPr>
        <p:grpSpPr>
          <a:xfrm flipH="1" flipV="1">
            <a:off x="0" y="4383036"/>
            <a:ext cx="3266941" cy="509066"/>
            <a:chOff x="8925059" y="355986"/>
            <a:chExt cx="3266941" cy="509066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-164969" y="109252"/>
            <a:ext cx="331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THREE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164969" y="109252"/>
            <a:ext cx="331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THREE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319" y="846161"/>
            <a:ext cx="301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VASP</a:t>
            </a:r>
            <a:r>
              <a:rPr lang="zh-CN" altLang="en-US" dirty="0" smtClean="0"/>
              <a:t>任务流程管理</a:t>
            </a:r>
            <a:endParaRPr lang="zh-CN" altLang="en-US" dirty="0"/>
          </a:p>
        </p:txBody>
      </p:sp>
      <p:pic>
        <p:nvPicPr>
          <p:cNvPr id="2" name="Picture 2" descr="C:\Users\xiaoxiaobo123\Downloads\任务流程图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814" y="2072256"/>
            <a:ext cx="11392470" cy="36052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164969" y="109252"/>
            <a:ext cx="331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THREE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319" y="846161"/>
            <a:ext cx="301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VASP</a:t>
            </a:r>
            <a:r>
              <a:rPr lang="zh-CN" altLang="en-US" dirty="0" smtClean="0"/>
              <a:t>任务管理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572" y="1323833"/>
            <a:ext cx="11790007" cy="581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164969" y="109252"/>
            <a:ext cx="331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THREE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319" y="846161"/>
            <a:ext cx="3016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材料服役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683" y="1329131"/>
            <a:ext cx="10385946" cy="512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-164969" y="109252"/>
            <a:ext cx="331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THREE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50424" y="846161"/>
            <a:ext cx="540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根据硅所提供的材料合成，运作环境，包括高压，低压，高温，低温，</a:t>
            </a:r>
            <a:r>
              <a:rPr lang="en-US" altLang="zh-CN" dirty="0" smtClean="0"/>
              <a:t>PH</a:t>
            </a:r>
            <a:r>
              <a:rPr lang="zh-CN" altLang="en-US" dirty="0" smtClean="0"/>
              <a:t>值等相关数据，进行机器学习，从而进行预测电池材料的寿命。硅所提供的数据大概是</a:t>
            </a:r>
            <a:r>
              <a:rPr lang="en-US" altLang="zh-CN" dirty="0" smtClean="0"/>
              <a:t>100-200</a:t>
            </a:r>
            <a:r>
              <a:rPr lang="zh-CN" altLang="en-US" dirty="0" smtClean="0"/>
              <a:t>条数据。这个部分单独设计出一个数据库，单独的一个模块。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5547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40832"/>
            <a:ext cx="5345698" cy="3563799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 rot="14127581">
            <a:off x="3812796" y="1698041"/>
            <a:ext cx="1801505" cy="243746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4967" y="887104"/>
            <a:ext cx="3016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材料服役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25059" y="632895"/>
            <a:ext cx="3266941" cy="509066"/>
            <a:chOff x="8925059" y="355986"/>
            <a:chExt cx="3266941" cy="50906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 flipH="1">
            <a:off x="0" y="632895"/>
            <a:ext cx="3266941" cy="509066"/>
            <a:chOff x="8925059" y="355986"/>
            <a:chExt cx="3266941" cy="50906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428275" y="278952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600" dirty="0"/>
              <a:t>目录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02797" y="912295"/>
            <a:ext cx="1815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spc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zh-CN" altLang="en-US" sz="1600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5417" b="9576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82" y="2089018"/>
            <a:ext cx="5676900" cy="425767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5202797" y="2051346"/>
            <a:ext cx="2905087" cy="910545"/>
            <a:chOff x="5185455" y="2389899"/>
            <a:chExt cx="2905087" cy="910545"/>
          </a:xfrm>
        </p:grpSpPr>
        <p:sp>
          <p:nvSpPr>
            <p:cNvPr id="19" name="椭圆 18"/>
            <p:cNvSpPr/>
            <p:nvPr/>
          </p:nvSpPr>
          <p:spPr>
            <a:xfrm>
              <a:off x="5185455" y="2389899"/>
              <a:ext cx="910545" cy="910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</a:rPr>
                <a:t>01</a:t>
              </a:r>
              <a:endParaRPr lang="zh-CN" altLang="en-US" sz="3200" dirty="0">
                <a:solidFill>
                  <a:schemeClr val="accent1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110513" y="2500056"/>
              <a:ext cx="1980029" cy="690231"/>
              <a:chOff x="6110513" y="2600325"/>
              <a:chExt cx="1980029" cy="690231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6110513" y="2600325"/>
                <a:ext cx="19800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数据库介绍</a:t>
                </a:r>
                <a:endParaRPr lang="zh-CN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129117" y="3013557"/>
                <a:ext cx="168738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a-DK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Times New Roman" pitchFamily="18" charset="0"/>
                  </a:rPr>
                  <a:t>Database introduction</a:t>
                </a:r>
                <a:endParaRPr lang="da-DK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itchFamily="18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202797" y="3250083"/>
            <a:ext cx="4341378" cy="910545"/>
            <a:chOff x="5185455" y="2389899"/>
            <a:chExt cx="4341378" cy="910545"/>
          </a:xfrm>
        </p:grpSpPr>
        <p:sp>
          <p:nvSpPr>
            <p:cNvPr id="25" name="椭圆 24"/>
            <p:cNvSpPr/>
            <p:nvPr/>
          </p:nvSpPr>
          <p:spPr>
            <a:xfrm>
              <a:off x="5185455" y="2389899"/>
              <a:ext cx="910545" cy="910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</a:rPr>
                <a:t>02</a:t>
              </a:r>
              <a:endParaRPr lang="zh-CN" altLang="en-US" sz="3200" dirty="0">
                <a:solidFill>
                  <a:schemeClr val="accent1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110513" y="2500056"/>
              <a:ext cx="3416320" cy="690231"/>
              <a:chOff x="6110513" y="2600325"/>
              <a:chExt cx="3416320" cy="690231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6110513" y="2600325"/>
                <a:ext cx="34163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网站功能，技术介绍</a:t>
                </a:r>
                <a:endParaRPr lang="zh-CN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129117" y="3013557"/>
                <a:ext cx="25562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Times New Roman" pitchFamily="18" charset="0"/>
                  </a:rPr>
                  <a:t>Feature introduction of the website</a:t>
                </a:r>
                <a:endParaRPr lang="da-DK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itchFamily="18" charset="0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202797" y="4448819"/>
            <a:ext cx="2546015" cy="910545"/>
            <a:chOff x="5185455" y="2389899"/>
            <a:chExt cx="2546015" cy="910545"/>
          </a:xfrm>
        </p:grpSpPr>
        <p:sp>
          <p:nvSpPr>
            <p:cNvPr id="30" name="椭圆 29"/>
            <p:cNvSpPr/>
            <p:nvPr/>
          </p:nvSpPr>
          <p:spPr>
            <a:xfrm>
              <a:off x="5185455" y="2389899"/>
              <a:ext cx="910545" cy="910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</a:rPr>
                <a:t>03</a:t>
              </a:r>
              <a:endParaRPr lang="zh-CN" altLang="en-US" sz="3200" dirty="0">
                <a:solidFill>
                  <a:schemeClr val="accent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110513" y="2500056"/>
              <a:ext cx="1620957" cy="690231"/>
              <a:chOff x="6110513" y="2600325"/>
              <a:chExt cx="1620957" cy="690231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6110513" y="2600325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前景展望</a:t>
                </a:r>
                <a:endParaRPr lang="zh-CN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129117" y="3013557"/>
                <a:ext cx="12165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a-DK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Times New Roman" pitchFamily="18" charset="0"/>
                  </a:rPr>
                  <a:t>Project outlook</a:t>
                </a:r>
                <a:endParaRPr lang="da-DK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Times New Roman" pitchFamily="18" charset="0"/>
                </a:endParaRPr>
              </a:p>
            </p:txBody>
          </p:sp>
        </p:grpSp>
      </p:grpSp>
      <p:cxnSp>
        <p:nvCxnSpPr>
          <p:cNvPr id="35" name="直接连接符 34"/>
          <p:cNvCxnSpPr/>
          <p:nvPr/>
        </p:nvCxnSpPr>
        <p:spPr>
          <a:xfrm flipV="1">
            <a:off x="4194629" y="6769422"/>
            <a:ext cx="7997371" cy="0"/>
          </a:xfrm>
          <a:prstGeom prst="line">
            <a:avLst/>
          </a:prstGeom>
          <a:ln w="1968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5077389" y="6558057"/>
            <a:ext cx="7114611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298078" y="6449038"/>
            <a:ext cx="6893922" cy="1376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855238" y="1947728"/>
            <a:ext cx="630813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THANKS</a:t>
            </a:r>
            <a:endParaRPr lang="en-US" altLang="zh-CN" sz="115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4862" y="3411502"/>
            <a:ext cx="5888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</a:rPr>
              <a:t>FOR </a:t>
            </a:r>
            <a:r>
              <a:rPr lang="en-US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</a:rPr>
              <a:t>YOUR WATCHING</a:t>
            </a:r>
            <a:endParaRPr lang="zh-CN" altLang="en-US" sz="32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888" y="266630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小小博</a:t>
            </a:r>
            <a:endParaRPr lang="zh-CN" altLang="en-US" sz="3200" spc="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89220" y="2044115"/>
            <a:ext cx="2213560" cy="2213560"/>
            <a:chOff x="2425482" y="2953525"/>
            <a:chExt cx="2213560" cy="2213560"/>
          </a:xfrm>
        </p:grpSpPr>
        <p:sp>
          <p:nvSpPr>
            <p:cNvPr id="3" name="椭圆 2"/>
            <p:cNvSpPr/>
            <p:nvPr/>
          </p:nvSpPr>
          <p:spPr>
            <a:xfrm>
              <a:off x="2425482" y="2953525"/>
              <a:ext cx="2213560" cy="22135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2756731" y="3465634"/>
              <a:ext cx="1551062" cy="1189342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3864526" y="4400452"/>
            <a:ext cx="44333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</a:rPr>
              <a:t>数据库介绍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925059" y="1986059"/>
            <a:ext cx="3266941" cy="509066"/>
            <a:chOff x="8925059" y="355986"/>
            <a:chExt cx="3266941" cy="50906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 flipV="1">
            <a:off x="8925059" y="4383036"/>
            <a:ext cx="3266941" cy="509066"/>
            <a:chOff x="8925059" y="355986"/>
            <a:chExt cx="3266941" cy="50906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 flipH="1">
            <a:off x="0" y="1986059"/>
            <a:ext cx="3266941" cy="509066"/>
            <a:chOff x="8925059" y="355986"/>
            <a:chExt cx="3266941" cy="50906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flipH="1" flipV="1">
            <a:off x="0" y="4383036"/>
            <a:ext cx="3266941" cy="509066"/>
            <a:chOff x="8925059" y="355986"/>
            <a:chExt cx="3266941" cy="509066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4" name="文本框 23"/>
          <p:cNvSpPr txBox="1"/>
          <p:nvPr/>
        </p:nvSpPr>
        <p:spPr>
          <a:xfrm>
            <a:off x="43542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ONE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43542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ONE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23" name="文本框 23"/>
          <p:cNvSpPr txBox="1"/>
          <p:nvPr/>
        </p:nvSpPr>
        <p:spPr>
          <a:xfrm>
            <a:off x="3548418" y="807562"/>
            <a:ext cx="222947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数据库表项</a:t>
            </a:r>
            <a:endParaRPr lang="zh-CN" altLang="en-US" sz="20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5166" y="1643843"/>
            <a:ext cx="11051228" cy="4797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89220" y="2044115"/>
            <a:ext cx="2213560" cy="2213560"/>
            <a:chOff x="2425482" y="2953525"/>
            <a:chExt cx="2213560" cy="2213560"/>
          </a:xfrm>
        </p:grpSpPr>
        <p:sp>
          <p:nvSpPr>
            <p:cNvPr id="3" name="椭圆 2"/>
            <p:cNvSpPr/>
            <p:nvPr/>
          </p:nvSpPr>
          <p:spPr>
            <a:xfrm>
              <a:off x="2425482" y="2953525"/>
              <a:ext cx="2213560" cy="22135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2756731" y="3465634"/>
              <a:ext cx="1551062" cy="1189342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4997311" y="4414100"/>
            <a:ext cx="2292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</a:rPr>
              <a:t>网站功能</a:t>
            </a:r>
            <a:r>
              <a:rPr lang="en-US" altLang="zh-CN" sz="2000" dirty="0" smtClean="0">
                <a:solidFill>
                  <a:schemeClr val="accent1"/>
                </a:solidFill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</a:rPr>
              <a:t>技术介绍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925059" y="1986059"/>
            <a:ext cx="3266941" cy="509066"/>
            <a:chOff x="8925059" y="355986"/>
            <a:chExt cx="3266941" cy="50906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 flipV="1">
            <a:off x="8925059" y="4383036"/>
            <a:ext cx="3266941" cy="509066"/>
            <a:chOff x="8925059" y="355986"/>
            <a:chExt cx="3266941" cy="50906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 flipH="1">
            <a:off x="0" y="1986059"/>
            <a:ext cx="3266941" cy="509066"/>
            <a:chOff x="8925059" y="355986"/>
            <a:chExt cx="3266941" cy="50906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flipH="1" flipV="1">
            <a:off x="0" y="4383036"/>
            <a:ext cx="3266941" cy="509066"/>
            <a:chOff x="8925059" y="355986"/>
            <a:chExt cx="3266941" cy="509066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8925059" y="355986"/>
              <a:ext cx="3266941" cy="0"/>
            </a:xfrm>
            <a:prstGeom prst="line">
              <a:avLst/>
            </a:prstGeom>
            <a:ln w="196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9285668" y="635386"/>
              <a:ext cx="290633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9375820" y="851286"/>
              <a:ext cx="2816180" cy="1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562587" y="2338589"/>
            <a:ext cx="2993205" cy="2670349"/>
            <a:chOff x="4562587" y="2379533"/>
            <a:chExt cx="2993205" cy="2670349"/>
          </a:xfrm>
        </p:grpSpPr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5168170" y="4093777"/>
              <a:ext cx="437133" cy="632249"/>
            </a:xfrm>
            <a:custGeom>
              <a:avLst/>
              <a:gdLst>
                <a:gd name="T0" fmla="*/ 197 w 213"/>
                <a:gd name="T1" fmla="*/ 225 h 308"/>
                <a:gd name="T2" fmla="*/ 179 w 213"/>
                <a:gd name="T3" fmla="*/ 308 h 308"/>
                <a:gd name="T4" fmla="*/ 107 w 213"/>
                <a:gd name="T5" fmla="*/ 285 h 308"/>
                <a:gd name="T6" fmla="*/ 34 w 213"/>
                <a:gd name="T7" fmla="*/ 308 h 308"/>
                <a:gd name="T8" fmla="*/ 16 w 213"/>
                <a:gd name="T9" fmla="*/ 225 h 308"/>
                <a:gd name="T10" fmla="*/ 14 w 213"/>
                <a:gd name="T11" fmla="*/ 177 h 308"/>
                <a:gd name="T12" fmla="*/ 107 w 213"/>
                <a:gd name="T13" fmla="*/ 67 h 308"/>
                <a:gd name="T14" fmla="*/ 199 w 213"/>
                <a:gd name="T15" fmla="*/ 177 h 308"/>
                <a:gd name="T16" fmla="*/ 134 w 213"/>
                <a:gd name="T17" fmla="*/ 38 h 308"/>
                <a:gd name="T18" fmla="*/ 61 w 213"/>
                <a:gd name="T19" fmla="*/ 0 h 308"/>
                <a:gd name="T20" fmla="*/ 134 w 213"/>
                <a:gd name="T21" fmla="*/ 38 h 308"/>
                <a:gd name="T22" fmla="*/ 100 w 213"/>
                <a:gd name="T23" fmla="*/ 112 h 308"/>
                <a:gd name="T24" fmla="*/ 57 w 213"/>
                <a:gd name="T25" fmla="*/ 149 h 308"/>
                <a:gd name="T26" fmla="*/ 100 w 213"/>
                <a:gd name="T27" fmla="*/ 186 h 308"/>
                <a:gd name="T28" fmla="*/ 86 w 213"/>
                <a:gd name="T29" fmla="*/ 195 h 308"/>
                <a:gd name="T30" fmla="*/ 68 w 213"/>
                <a:gd name="T31" fmla="*/ 225 h 308"/>
                <a:gd name="T32" fmla="*/ 100 w 213"/>
                <a:gd name="T33" fmla="*/ 252 h 308"/>
                <a:gd name="T34" fmla="*/ 113 w 213"/>
                <a:gd name="T35" fmla="*/ 235 h 308"/>
                <a:gd name="T36" fmla="*/ 145 w 213"/>
                <a:gd name="T37" fmla="*/ 172 h 308"/>
                <a:gd name="T38" fmla="*/ 113 w 213"/>
                <a:gd name="T39" fmla="*/ 135 h 308"/>
                <a:gd name="T40" fmla="*/ 127 w 213"/>
                <a:gd name="T41" fmla="*/ 148 h 308"/>
                <a:gd name="T42" fmla="*/ 143 w 213"/>
                <a:gd name="T43" fmla="*/ 121 h 308"/>
                <a:gd name="T44" fmla="*/ 113 w 213"/>
                <a:gd name="T45" fmla="*/ 101 h 308"/>
                <a:gd name="T46" fmla="*/ 142 w 213"/>
                <a:gd name="T47" fmla="*/ 50 h 308"/>
                <a:gd name="T48" fmla="*/ 144 w 213"/>
                <a:gd name="T49" fmla="*/ 68 h 308"/>
                <a:gd name="T50" fmla="*/ 70 w 213"/>
                <a:gd name="T51" fmla="*/ 68 h 308"/>
                <a:gd name="T52" fmla="*/ 72 w 213"/>
                <a:gd name="T53" fmla="*/ 50 h 308"/>
                <a:gd name="T54" fmla="*/ 131 w 213"/>
                <a:gd name="T55" fmla="*/ 46 h 308"/>
                <a:gd name="T56" fmla="*/ 100 w 213"/>
                <a:gd name="T57" fmla="*/ 135 h 308"/>
                <a:gd name="T58" fmla="*/ 91 w 213"/>
                <a:gd name="T59" fmla="*/ 152 h 308"/>
                <a:gd name="T60" fmla="*/ 91 w 213"/>
                <a:gd name="T61" fmla="*/ 137 h 308"/>
                <a:gd name="T62" fmla="*/ 128 w 213"/>
                <a:gd name="T63" fmla="*/ 202 h 308"/>
                <a:gd name="T64" fmla="*/ 113 w 213"/>
                <a:gd name="T65" fmla="*/ 213 h 308"/>
                <a:gd name="T66" fmla="*/ 128 w 213"/>
                <a:gd name="T67" fmla="*/ 20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" h="308">
                  <a:moveTo>
                    <a:pt x="198" y="196"/>
                  </a:moveTo>
                  <a:cubicBezTo>
                    <a:pt x="197" y="225"/>
                    <a:pt x="197" y="225"/>
                    <a:pt x="197" y="225"/>
                  </a:cubicBezTo>
                  <a:cubicBezTo>
                    <a:pt x="198" y="246"/>
                    <a:pt x="204" y="260"/>
                    <a:pt x="213" y="268"/>
                  </a:cubicBezTo>
                  <a:cubicBezTo>
                    <a:pt x="179" y="308"/>
                    <a:pt x="179" y="308"/>
                    <a:pt x="179" y="308"/>
                  </a:cubicBezTo>
                  <a:cubicBezTo>
                    <a:pt x="176" y="304"/>
                    <a:pt x="172" y="300"/>
                    <a:pt x="164" y="297"/>
                  </a:cubicBezTo>
                  <a:cubicBezTo>
                    <a:pt x="150" y="289"/>
                    <a:pt x="130" y="285"/>
                    <a:pt x="107" y="285"/>
                  </a:cubicBezTo>
                  <a:cubicBezTo>
                    <a:pt x="83" y="285"/>
                    <a:pt x="64" y="289"/>
                    <a:pt x="49" y="297"/>
                  </a:cubicBezTo>
                  <a:cubicBezTo>
                    <a:pt x="42" y="300"/>
                    <a:pt x="37" y="304"/>
                    <a:pt x="34" y="30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10" y="260"/>
                    <a:pt x="15" y="246"/>
                    <a:pt x="16" y="225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0"/>
                    <a:pt x="14" y="184"/>
                    <a:pt x="14" y="177"/>
                  </a:cubicBezTo>
                  <a:cubicBezTo>
                    <a:pt x="14" y="145"/>
                    <a:pt x="23" y="118"/>
                    <a:pt x="41" y="98"/>
                  </a:cubicBezTo>
                  <a:cubicBezTo>
                    <a:pt x="59" y="77"/>
                    <a:pt x="80" y="67"/>
                    <a:pt x="107" y="67"/>
                  </a:cubicBezTo>
                  <a:cubicBezTo>
                    <a:pt x="133" y="67"/>
                    <a:pt x="155" y="77"/>
                    <a:pt x="172" y="98"/>
                  </a:cubicBezTo>
                  <a:cubicBezTo>
                    <a:pt x="190" y="118"/>
                    <a:pt x="199" y="145"/>
                    <a:pt x="199" y="177"/>
                  </a:cubicBezTo>
                  <a:cubicBezTo>
                    <a:pt x="199" y="184"/>
                    <a:pt x="199" y="190"/>
                    <a:pt x="198" y="196"/>
                  </a:cubicBezTo>
                  <a:close/>
                  <a:moveTo>
                    <a:pt x="134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34" y="38"/>
                    <a:pt x="134" y="38"/>
                    <a:pt x="134" y="38"/>
                  </a:cubicBezTo>
                  <a:close/>
                  <a:moveTo>
                    <a:pt x="100" y="101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87" y="114"/>
                    <a:pt x="77" y="117"/>
                    <a:pt x="70" y="122"/>
                  </a:cubicBezTo>
                  <a:cubicBezTo>
                    <a:pt x="62" y="128"/>
                    <a:pt x="57" y="137"/>
                    <a:pt x="57" y="149"/>
                  </a:cubicBezTo>
                  <a:cubicBezTo>
                    <a:pt x="57" y="160"/>
                    <a:pt x="61" y="168"/>
                    <a:pt x="70" y="174"/>
                  </a:cubicBezTo>
                  <a:cubicBezTo>
                    <a:pt x="75" y="178"/>
                    <a:pt x="85" y="182"/>
                    <a:pt x="100" y="186"/>
                  </a:cubicBezTo>
                  <a:cubicBezTo>
                    <a:pt x="100" y="212"/>
                    <a:pt x="100" y="212"/>
                    <a:pt x="100" y="212"/>
                  </a:cubicBezTo>
                  <a:cubicBezTo>
                    <a:pt x="90" y="211"/>
                    <a:pt x="86" y="205"/>
                    <a:pt x="86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207"/>
                    <a:pt x="59" y="217"/>
                    <a:pt x="68" y="225"/>
                  </a:cubicBezTo>
                  <a:cubicBezTo>
                    <a:pt x="76" y="231"/>
                    <a:pt x="87" y="235"/>
                    <a:pt x="100" y="235"/>
                  </a:cubicBezTo>
                  <a:cubicBezTo>
                    <a:pt x="100" y="252"/>
                    <a:pt x="100" y="252"/>
                    <a:pt x="100" y="252"/>
                  </a:cubicBezTo>
                  <a:cubicBezTo>
                    <a:pt x="113" y="252"/>
                    <a:pt x="113" y="252"/>
                    <a:pt x="113" y="252"/>
                  </a:cubicBezTo>
                  <a:cubicBezTo>
                    <a:pt x="113" y="235"/>
                    <a:pt x="113" y="235"/>
                    <a:pt x="113" y="235"/>
                  </a:cubicBezTo>
                  <a:cubicBezTo>
                    <a:pt x="143" y="234"/>
                    <a:pt x="158" y="221"/>
                    <a:pt x="158" y="197"/>
                  </a:cubicBezTo>
                  <a:cubicBezTo>
                    <a:pt x="158" y="187"/>
                    <a:pt x="154" y="178"/>
                    <a:pt x="145" y="172"/>
                  </a:cubicBezTo>
                  <a:cubicBezTo>
                    <a:pt x="139" y="167"/>
                    <a:pt x="128" y="162"/>
                    <a:pt x="113" y="15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8" y="135"/>
                    <a:pt x="121" y="136"/>
                    <a:pt x="123" y="139"/>
                  </a:cubicBezTo>
                  <a:cubicBezTo>
                    <a:pt x="126" y="141"/>
                    <a:pt x="127" y="144"/>
                    <a:pt x="127" y="148"/>
                  </a:cubicBezTo>
                  <a:cubicBezTo>
                    <a:pt x="157" y="148"/>
                    <a:pt x="157" y="148"/>
                    <a:pt x="157" y="148"/>
                  </a:cubicBezTo>
                  <a:cubicBezTo>
                    <a:pt x="157" y="136"/>
                    <a:pt x="152" y="127"/>
                    <a:pt x="143" y="121"/>
                  </a:cubicBezTo>
                  <a:cubicBezTo>
                    <a:pt x="136" y="116"/>
                    <a:pt x="126" y="113"/>
                    <a:pt x="113" y="112"/>
                  </a:cubicBezTo>
                  <a:cubicBezTo>
                    <a:pt x="113" y="101"/>
                    <a:pt x="113" y="101"/>
                    <a:pt x="113" y="101"/>
                  </a:cubicBezTo>
                  <a:cubicBezTo>
                    <a:pt x="100" y="101"/>
                    <a:pt x="100" y="101"/>
                    <a:pt x="100" y="101"/>
                  </a:cubicBezTo>
                  <a:close/>
                  <a:moveTo>
                    <a:pt x="142" y="50"/>
                  </a:moveTo>
                  <a:cubicBezTo>
                    <a:pt x="144" y="53"/>
                    <a:pt x="146" y="56"/>
                    <a:pt x="146" y="60"/>
                  </a:cubicBezTo>
                  <a:cubicBezTo>
                    <a:pt x="146" y="63"/>
                    <a:pt x="145" y="66"/>
                    <a:pt x="144" y="68"/>
                  </a:cubicBezTo>
                  <a:cubicBezTo>
                    <a:pt x="132" y="61"/>
                    <a:pt x="120" y="58"/>
                    <a:pt x="107" y="58"/>
                  </a:cubicBezTo>
                  <a:cubicBezTo>
                    <a:pt x="93" y="58"/>
                    <a:pt x="81" y="61"/>
                    <a:pt x="70" y="68"/>
                  </a:cubicBezTo>
                  <a:cubicBezTo>
                    <a:pt x="68" y="66"/>
                    <a:pt x="67" y="63"/>
                    <a:pt x="67" y="60"/>
                  </a:cubicBezTo>
                  <a:cubicBezTo>
                    <a:pt x="67" y="56"/>
                    <a:pt x="69" y="53"/>
                    <a:pt x="72" y="50"/>
                  </a:cubicBezTo>
                  <a:cubicBezTo>
                    <a:pt x="74" y="47"/>
                    <a:pt x="78" y="46"/>
                    <a:pt x="8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5" y="46"/>
                    <a:pt x="139" y="47"/>
                    <a:pt x="142" y="50"/>
                  </a:cubicBezTo>
                  <a:close/>
                  <a:moveTo>
                    <a:pt x="100" y="135"/>
                  </a:moveTo>
                  <a:cubicBezTo>
                    <a:pt x="100" y="156"/>
                    <a:pt x="100" y="156"/>
                    <a:pt x="100" y="156"/>
                  </a:cubicBezTo>
                  <a:cubicBezTo>
                    <a:pt x="91" y="152"/>
                    <a:pt x="91" y="152"/>
                    <a:pt x="91" y="152"/>
                  </a:cubicBezTo>
                  <a:cubicBezTo>
                    <a:pt x="88" y="150"/>
                    <a:pt x="87" y="148"/>
                    <a:pt x="87" y="144"/>
                  </a:cubicBezTo>
                  <a:cubicBezTo>
                    <a:pt x="87" y="141"/>
                    <a:pt x="88" y="139"/>
                    <a:pt x="91" y="137"/>
                  </a:cubicBezTo>
                  <a:cubicBezTo>
                    <a:pt x="93" y="136"/>
                    <a:pt x="96" y="135"/>
                    <a:pt x="100" y="135"/>
                  </a:cubicBezTo>
                  <a:close/>
                  <a:moveTo>
                    <a:pt x="128" y="202"/>
                  </a:moveTo>
                  <a:cubicBezTo>
                    <a:pt x="128" y="206"/>
                    <a:pt x="126" y="208"/>
                    <a:pt x="123" y="210"/>
                  </a:cubicBezTo>
                  <a:cubicBezTo>
                    <a:pt x="121" y="212"/>
                    <a:pt x="117" y="213"/>
                    <a:pt x="113" y="213"/>
                  </a:cubicBezTo>
                  <a:cubicBezTo>
                    <a:pt x="113" y="189"/>
                    <a:pt x="113" y="189"/>
                    <a:pt x="113" y="189"/>
                  </a:cubicBezTo>
                  <a:cubicBezTo>
                    <a:pt x="123" y="191"/>
                    <a:pt x="128" y="196"/>
                    <a:pt x="128" y="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6660391" y="4144997"/>
              <a:ext cx="498765" cy="529809"/>
            </a:xfrm>
            <a:custGeom>
              <a:avLst/>
              <a:gdLst>
                <a:gd name="T0" fmla="*/ 219 w 220"/>
                <a:gd name="T1" fmla="*/ 132 h 234"/>
                <a:gd name="T2" fmla="*/ 181 w 220"/>
                <a:gd name="T3" fmla="*/ 206 h 234"/>
                <a:gd name="T4" fmla="*/ 102 w 220"/>
                <a:gd name="T5" fmla="*/ 232 h 234"/>
                <a:gd name="T6" fmla="*/ 28 w 220"/>
                <a:gd name="T7" fmla="*/ 195 h 234"/>
                <a:gd name="T8" fmla="*/ 2 w 220"/>
                <a:gd name="T9" fmla="*/ 116 h 234"/>
                <a:gd name="T10" fmla="*/ 19 w 220"/>
                <a:gd name="T11" fmla="*/ 65 h 234"/>
                <a:gd name="T12" fmla="*/ 109 w 220"/>
                <a:gd name="T13" fmla="*/ 129 h 234"/>
                <a:gd name="T14" fmla="*/ 219 w 220"/>
                <a:gd name="T15" fmla="*/ 114 h 234"/>
                <a:gd name="T16" fmla="*/ 219 w 220"/>
                <a:gd name="T17" fmla="*/ 132 h 234"/>
                <a:gd name="T18" fmla="*/ 218 w 220"/>
                <a:gd name="T19" fmla="*/ 104 h 234"/>
                <a:gd name="T20" fmla="*/ 115 w 220"/>
                <a:gd name="T21" fmla="*/ 118 h 234"/>
                <a:gd name="T22" fmla="*/ 101 w 220"/>
                <a:gd name="T23" fmla="*/ 15 h 234"/>
                <a:gd name="T24" fmla="*/ 119 w 220"/>
                <a:gd name="T25" fmla="*/ 15 h 234"/>
                <a:gd name="T26" fmla="*/ 184 w 220"/>
                <a:gd name="T27" fmla="*/ 43 h 234"/>
                <a:gd name="T28" fmla="*/ 218 w 220"/>
                <a:gd name="T29" fmla="*/ 104 h 234"/>
                <a:gd name="T30" fmla="*/ 82 w 220"/>
                <a:gd name="T31" fmla="*/ 0 h 234"/>
                <a:gd name="T32" fmla="*/ 95 w 220"/>
                <a:gd name="T33" fmla="*/ 96 h 234"/>
                <a:gd name="T34" fmla="*/ 15 w 220"/>
                <a:gd name="T35" fmla="*/ 40 h 234"/>
                <a:gd name="T36" fmla="*/ 82 w 220"/>
                <a:gd name="T3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0" h="234">
                  <a:moveTo>
                    <a:pt x="219" y="132"/>
                  </a:moveTo>
                  <a:cubicBezTo>
                    <a:pt x="217" y="162"/>
                    <a:pt x="204" y="187"/>
                    <a:pt x="181" y="206"/>
                  </a:cubicBezTo>
                  <a:cubicBezTo>
                    <a:pt x="159" y="226"/>
                    <a:pt x="132" y="234"/>
                    <a:pt x="102" y="232"/>
                  </a:cubicBezTo>
                  <a:cubicBezTo>
                    <a:pt x="72" y="230"/>
                    <a:pt x="48" y="218"/>
                    <a:pt x="28" y="195"/>
                  </a:cubicBezTo>
                  <a:cubicBezTo>
                    <a:pt x="9" y="172"/>
                    <a:pt x="0" y="146"/>
                    <a:pt x="2" y="116"/>
                  </a:cubicBezTo>
                  <a:cubicBezTo>
                    <a:pt x="3" y="98"/>
                    <a:pt x="9" y="81"/>
                    <a:pt x="19" y="65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9" y="119"/>
                    <a:pt x="220" y="125"/>
                    <a:pt x="219" y="132"/>
                  </a:cubicBezTo>
                  <a:close/>
                  <a:moveTo>
                    <a:pt x="218" y="104"/>
                  </a:moveTo>
                  <a:cubicBezTo>
                    <a:pt x="115" y="118"/>
                    <a:pt x="115" y="118"/>
                    <a:pt x="115" y="118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7" y="15"/>
                    <a:pt x="113" y="15"/>
                    <a:pt x="119" y="15"/>
                  </a:cubicBezTo>
                  <a:cubicBezTo>
                    <a:pt x="144" y="17"/>
                    <a:pt x="165" y="27"/>
                    <a:pt x="184" y="43"/>
                  </a:cubicBezTo>
                  <a:cubicBezTo>
                    <a:pt x="202" y="60"/>
                    <a:pt x="213" y="80"/>
                    <a:pt x="218" y="104"/>
                  </a:cubicBezTo>
                  <a:close/>
                  <a:moveTo>
                    <a:pt x="82" y="0"/>
                  </a:moveTo>
                  <a:cubicBezTo>
                    <a:pt x="95" y="96"/>
                    <a:pt x="95" y="96"/>
                    <a:pt x="95" y="96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32" y="18"/>
                    <a:pt x="55" y="5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/>
            </a:p>
          </p:txBody>
        </p:sp>
        <p:grpSp>
          <p:nvGrpSpPr>
            <p:cNvPr id="27" name="组合 16"/>
            <p:cNvGrpSpPr/>
            <p:nvPr/>
          </p:nvGrpSpPr>
          <p:grpSpPr>
            <a:xfrm>
              <a:off x="5135666" y="2726589"/>
              <a:ext cx="584082" cy="584081"/>
              <a:chOff x="3760788" y="2187575"/>
              <a:chExt cx="423863" cy="423863"/>
            </a:xfrm>
            <a:solidFill>
              <a:srgbClr val="FFFFFF"/>
            </a:solidFill>
          </p:grpSpPr>
          <p:sp>
            <p:nvSpPr>
              <p:cNvPr id="33" name="Freeform 28"/>
              <p:cNvSpPr/>
              <p:nvPr/>
            </p:nvSpPr>
            <p:spPr bwMode="auto">
              <a:xfrm>
                <a:off x="3867151" y="2293938"/>
                <a:ext cx="161925" cy="160338"/>
              </a:xfrm>
              <a:custGeom>
                <a:avLst/>
                <a:gdLst>
                  <a:gd name="T0" fmla="*/ 69 w 102"/>
                  <a:gd name="T1" fmla="*/ 0 h 101"/>
                  <a:gd name="T2" fmla="*/ 34 w 102"/>
                  <a:gd name="T3" fmla="*/ 0 h 101"/>
                  <a:gd name="T4" fmla="*/ 34 w 102"/>
                  <a:gd name="T5" fmla="*/ 34 h 101"/>
                  <a:gd name="T6" fmla="*/ 0 w 102"/>
                  <a:gd name="T7" fmla="*/ 34 h 101"/>
                  <a:gd name="T8" fmla="*/ 0 w 102"/>
                  <a:gd name="T9" fmla="*/ 68 h 101"/>
                  <a:gd name="T10" fmla="*/ 34 w 102"/>
                  <a:gd name="T11" fmla="*/ 68 h 101"/>
                  <a:gd name="T12" fmla="*/ 34 w 102"/>
                  <a:gd name="T13" fmla="*/ 101 h 101"/>
                  <a:gd name="T14" fmla="*/ 69 w 102"/>
                  <a:gd name="T15" fmla="*/ 101 h 101"/>
                  <a:gd name="T16" fmla="*/ 69 w 102"/>
                  <a:gd name="T17" fmla="*/ 68 h 101"/>
                  <a:gd name="T18" fmla="*/ 102 w 102"/>
                  <a:gd name="T19" fmla="*/ 68 h 101"/>
                  <a:gd name="T20" fmla="*/ 102 w 102"/>
                  <a:gd name="T21" fmla="*/ 34 h 101"/>
                  <a:gd name="T22" fmla="*/ 69 w 102"/>
                  <a:gd name="T23" fmla="*/ 34 h 101"/>
                  <a:gd name="T24" fmla="*/ 69 w 102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1">
                    <a:moveTo>
                      <a:pt x="69" y="0"/>
                    </a:moveTo>
                    <a:lnTo>
                      <a:pt x="34" y="0"/>
                    </a:lnTo>
                    <a:lnTo>
                      <a:pt x="34" y="34"/>
                    </a:lnTo>
                    <a:lnTo>
                      <a:pt x="0" y="34"/>
                    </a:lnTo>
                    <a:lnTo>
                      <a:pt x="0" y="68"/>
                    </a:lnTo>
                    <a:lnTo>
                      <a:pt x="34" y="68"/>
                    </a:lnTo>
                    <a:lnTo>
                      <a:pt x="34" y="101"/>
                    </a:lnTo>
                    <a:lnTo>
                      <a:pt x="69" y="101"/>
                    </a:lnTo>
                    <a:lnTo>
                      <a:pt x="69" y="68"/>
                    </a:lnTo>
                    <a:lnTo>
                      <a:pt x="102" y="68"/>
                    </a:lnTo>
                    <a:lnTo>
                      <a:pt x="102" y="34"/>
                    </a:lnTo>
                    <a:lnTo>
                      <a:pt x="69" y="34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0"/>
              </a:p>
            </p:txBody>
          </p:sp>
          <p:sp>
            <p:nvSpPr>
              <p:cNvPr id="34" name="Freeform 29"/>
              <p:cNvSpPr>
                <a:spLocks noEditPoints="1"/>
              </p:cNvSpPr>
              <p:nvPr/>
            </p:nvSpPr>
            <p:spPr bwMode="auto">
              <a:xfrm>
                <a:off x="3760788" y="2187575"/>
                <a:ext cx="423863" cy="423863"/>
              </a:xfrm>
              <a:custGeom>
                <a:avLst/>
                <a:gdLst>
                  <a:gd name="T0" fmla="*/ 235 w 238"/>
                  <a:gd name="T1" fmla="*/ 203 h 238"/>
                  <a:gd name="T2" fmla="*/ 194 w 238"/>
                  <a:gd name="T3" fmla="*/ 162 h 238"/>
                  <a:gd name="T4" fmla="*/ 211 w 238"/>
                  <a:gd name="T5" fmla="*/ 105 h 238"/>
                  <a:gd name="T6" fmla="*/ 106 w 238"/>
                  <a:gd name="T7" fmla="*/ 0 h 238"/>
                  <a:gd name="T8" fmla="*/ 0 w 238"/>
                  <a:gd name="T9" fmla="*/ 105 h 238"/>
                  <a:gd name="T10" fmla="*/ 106 w 238"/>
                  <a:gd name="T11" fmla="*/ 210 h 238"/>
                  <a:gd name="T12" fmla="*/ 162 w 238"/>
                  <a:gd name="T13" fmla="*/ 193 h 238"/>
                  <a:gd name="T14" fmla="*/ 203 w 238"/>
                  <a:gd name="T15" fmla="*/ 235 h 238"/>
                  <a:gd name="T16" fmla="*/ 214 w 238"/>
                  <a:gd name="T17" fmla="*/ 235 h 238"/>
                  <a:gd name="T18" fmla="*/ 235 w 238"/>
                  <a:gd name="T19" fmla="*/ 214 h 238"/>
                  <a:gd name="T20" fmla="*/ 235 w 238"/>
                  <a:gd name="T21" fmla="*/ 203 h 238"/>
                  <a:gd name="T22" fmla="*/ 106 w 238"/>
                  <a:gd name="T23" fmla="*/ 180 h 238"/>
                  <a:gd name="T24" fmla="*/ 30 w 238"/>
                  <a:gd name="T25" fmla="*/ 105 h 238"/>
                  <a:gd name="T26" fmla="*/ 106 w 238"/>
                  <a:gd name="T27" fmla="*/ 30 h 238"/>
                  <a:gd name="T28" fmla="*/ 181 w 238"/>
                  <a:gd name="T29" fmla="*/ 105 h 238"/>
                  <a:gd name="T30" fmla="*/ 106 w 238"/>
                  <a:gd name="T31" fmla="*/ 18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8" h="238">
                    <a:moveTo>
                      <a:pt x="235" y="203"/>
                    </a:moveTo>
                    <a:cubicBezTo>
                      <a:pt x="194" y="162"/>
                      <a:pt x="194" y="162"/>
                      <a:pt x="194" y="162"/>
                    </a:cubicBezTo>
                    <a:cubicBezTo>
                      <a:pt x="204" y="145"/>
                      <a:pt x="211" y="126"/>
                      <a:pt x="211" y="105"/>
                    </a:cubicBezTo>
                    <a:cubicBezTo>
                      <a:pt x="211" y="47"/>
                      <a:pt x="164" y="0"/>
                      <a:pt x="106" y="0"/>
                    </a:cubicBez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6" y="210"/>
                    </a:cubicBezTo>
                    <a:cubicBezTo>
                      <a:pt x="126" y="210"/>
                      <a:pt x="146" y="204"/>
                      <a:pt x="162" y="193"/>
                    </a:cubicBezTo>
                    <a:cubicBezTo>
                      <a:pt x="203" y="235"/>
                      <a:pt x="203" y="235"/>
                      <a:pt x="203" y="235"/>
                    </a:cubicBezTo>
                    <a:cubicBezTo>
                      <a:pt x="206" y="238"/>
                      <a:pt x="211" y="238"/>
                      <a:pt x="214" y="235"/>
                    </a:cubicBezTo>
                    <a:cubicBezTo>
                      <a:pt x="235" y="214"/>
                      <a:pt x="235" y="214"/>
                      <a:pt x="235" y="214"/>
                    </a:cubicBezTo>
                    <a:cubicBezTo>
                      <a:pt x="238" y="211"/>
                      <a:pt x="238" y="206"/>
                      <a:pt x="235" y="203"/>
                    </a:cubicBezTo>
                    <a:close/>
                    <a:moveTo>
                      <a:pt x="106" y="180"/>
                    </a:moveTo>
                    <a:cubicBezTo>
                      <a:pt x="64" y="180"/>
                      <a:pt x="30" y="146"/>
                      <a:pt x="30" y="105"/>
                    </a:cubicBezTo>
                    <a:cubicBezTo>
                      <a:pt x="30" y="64"/>
                      <a:pt x="64" y="30"/>
                      <a:pt x="106" y="30"/>
                    </a:cubicBezTo>
                    <a:cubicBezTo>
                      <a:pt x="147" y="30"/>
                      <a:pt x="181" y="64"/>
                      <a:pt x="181" y="105"/>
                    </a:cubicBezTo>
                    <a:cubicBezTo>
                      <a:pt x="181" y="146"/>
                      <a:pt x="147" y="180"/>
                      <a:pt x="106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000"/>
              </a:p>
            </p:txBody>
          </p:sp>
        </p:grpSp>
        <p:sp>
          <p:nvSpPr>
            <p:cNvPr id="28" name="Freeform 33"/>
            <p:cNvSpPr>
              <a:spLocks noEditPoints="1"/>
            </p:cNvSpPr>
            <p:nvPr/>
          </p:nvSpPr>
          <p:spPr bwMode="auto">
            <a:xfrm>
              <a:off x="6522575" y="2700338"/>
              <a:ext cx="500952" cy="645333"/>
            </a:xfrm>
            <a:custGeom>
              <a:avLst/>
              <a:gdLst>
                <a:gd name="T0" fmla="*/ 197 w 221"/>
                <a:gd name="T1" fmla="*/ 124 h 285"/>
                <a:gd name="T2" fmla="*/ 144 w 221"/>
                <a:gd name="T3" fmla="*/ 86 h 285"/>
                <a:gd name="T4" fmla="*/ 152 w 221"/>
                <a:gd name="T5" fmla="*/ 86 h 285"/>
                <a:gd name="T6" fmla="*/ 194 w 221"/>
                <a:gd name="T7" fmla="*/ 90 h 285"/>
                <a:gd name="T8" fmla="*/ 202 w 221"/>
                <a:gd name="T9" fmla="*/ 88 h 285"/>
                <a:gd name="T10" fmla="*/ 176 w 221"/>
                <a:gd name="T11" fmla="*/ 81 h 285"/>
                <a:gd name="T12" fmla="*/ 142 w 221"/>
                <a:gd name="T13" fmla="*/ 82 h 285"/>
                <a:gd name="T14" fmla="*/ 155 w 221"/>
                <a:gd name="T15" fmla="*/ 80 h 285"/>
                <a:gd name="T16" fmla="*/ 189 w 221"/>
                <a:gd name="T17" fmla="*/ 64 h 285"/>
                <a:gd name="T18" fmla="*/ 192 w 221"/>
                <a:gd name="T19" fmla="*/ 60 h 285"/>
                <a:gd name="T20" fmla="*/ 171 w 221"/>
                <a:gd name="T21" fmla="*/ 65 h 285"/>
                <a:gd name="T22" fmla="*/ 160 w 221"/>
                <a:gd name="T23" fmla="*/ 73 h 285"/>
                <a:gd name="T24" fmla="*/ 132 w 221"/>
                <a:gd name="T25" fmla="*/ 78 h 285"/>
                <a:gd name="T26" fmla="*/ 158 w 221"/>
                <a:gd name="T27" fmla="*/ 8 h 285"/>
                <a:gd name="T28" fmla="*/ 140 w 221"/>
                <a:gd name="T29" fmla="*/ 5 h 285"/>
                <a:gd name="T30" fmla="*/ 112 w 221"/>
                <a:gd name="T31" fmla="*/ 10 h 285"/>
                <a:gd name="T32" fmla="*/ 101 w 221"/>
                <a:gd name="T33" fmla="*/ 10 h 285"/>
                <a:gd name="T34" fmla="*/ 90 w 221"/>
                <a:gd name="T35" fmla="*/ 10 h 285"/>
                <a:gd name="T36" fmla="*/ 54 w 221"/>
                <a:gd name="T37" fmla="*/ 22 h 285"/>
                <a:gd name="T38" fmla="*/ 48 w 221"/>
                <a:gd name="T39" fmla="*/ 52 h 285"/>
                <a:gd name="T40" fmla="*/ 89 w 221"/>
                <a:gd name="T41" fmla="*/ 85 h 285"/>
                <a:gd name="T42" fmla="*/ 7 w 221"/>
                <a:gd name="T43" fmla="*/ 168 h 285"/>
                <a:gd name="T44" fmla="*/ 25 w 221"/>
                <a:gd name="T45" fmla="*/ 252 h 285"/>
                <a:gd name="T46" fmla="*/ 96 w 221"/>
                <a:gd name="T47" fmla="*/ 285 h 285"/>
                <a:gd name="T48" fmla="*/ 213 w 221"/>
                <a:gd name="T49" fmla="*/ 216 h 285"/>
                <a:gd name="T50" fmla="*/ 197 w 221"/>
                <a:gd name="T51" fmla="*/ 124 h 285"/>
                <a:gd name="T52" fmla="*/ 90 w 221"/>
                <a:gd name="T53" fmla="*/ 19 h 285"/>
                <a:gd name="T54" fmla="*/ 101 w 221"/>
                <a:gd name="T55" fmla="*/ 19 h 285"/>
                <a:gd name="T56" fmla="*/ 112 w 221"/>
                <a:gd name="T57" fmla="*/ 19 h 285"/>
                <a:gd name="T58" fmla="*/ 131 w 221"/>
                <a:gd name="T59" fmla="*/ 17 h 285"/>
                <a:gd name="T60" fmla="*/ 119 w 221"/>
                <a:gd name="T61" fmla="*/ 26 h 285"/>
                <a:gd name="T62" fmla="*/ 63 w 221"/>
                <a:gd name="T63" fmla="*/ 26 h 285"/>
                <a:gd name="T64" fmla="*/ 90 w 221"/>
                <a:gd name="T65" fmla="*/ 19 h 285"/>
                <a:gd name="T66" fmla="*/ 136 w 221"/>
                <a:gd name="T67" fmla="*/ 174 h 285"/>
                <a:gd name="T68" fmla="*/ 136 w 221"/>
                <a:gd name="T69" fmla="*/ 181 h 285"/>
                <a:gd name="T70" fmla="*/ 123 w 221"/>
                <a:gd name="T71" fmla="*/ 181 h 285"/>
                <a:gd name="T72" fmla="*/ 116 w 221"/>
                <a:gd name="T73" fmla="*/ 192 h 285"/>
                <a:gd name="T74" fmla="*/ 134 w 221"/>
                <a:gd name="T75" fmla="*/ 192 h 285"/>
                <a:gd name="T76" fmla="*/ 134 w 221"/>
                <a:gd name="T77" fmla="*/ 199 h 285"/>
                <a:gd name="T78" fmla="*/ 115 w 221"/>
                <a:gd name="T79" fmla="*/ 199 h 285"/>
                <a:gd name="T80" fmla="*/ 115 w 221"/>
                <a:gd name="T81" fmla="*/ 223 h 285"/>
                <a:gd name="T82" fmla="*/ 105 w 221"/>
                <a:gd name="T83" fmla="*/ 223 h 285"/>
                <a:gd name="T84" fmla="*/ 105 w 221"/>
                <a:gd name="T85" fmla="*/ 199 h 285"/>
                <a:gd name="T86" fmla="*/ 87 w 221"/>
                <a:gd name="T87" fmla="*/ 199 h 285"/>
                <a:gd name="T88" fmla="*/ 87 w 221"/>
                <a:gd name="T89" fmla="*/ 192 h 285"/>
                <a:gd name="T90" fmla="*/ 104 w 221"/>
                <a:gd name="T91" fmla="*/ 192 h 285"/>
                <a:gd name="T92" fmla="*/ 98 w 221"/>
                <a:gd name="T93" fmla="*/ 181 h 285"/>
                <a:gd name="T94" fmla="*/ 85 w 221"/>
                <a:gd name="T95" fmla="*/ 181 h 285"/>
                <a:gd name="T96" fmla="*/ 85 w 221"/>
                <a:gd name="T97" fmla="*/ 174 h 285"/>
                <a:gd name="T98" fmla="*/ 94 w 221"/>
                <a:gd name="T99" fmla="*/ 174 h 285"/>
                <a:gd name="T100" fmla="*/ 80 w 221"/>
                <a:gd name="T101" fmla="*/ 151 h 285"/>
                <a:gd name="T102" fmla="*/ 92 w 221"/>
                <a:gd name="T103" fmla="*/ 151 h 285"/>
                <a:gd name="T104" fmla="*/ 110 w 221"/>
                <a:gd name="T105" fmla="*/ 186 h 285"/>
                <a:gd name="T106" fmla="*/ 129 w 221"/>
                <a:gd name="T107" fmla="*/ 151 h 285"/>
                <a:gd name="T108" fmla="*/ 140 w 221"/>
                <a:gd name="T109" fmla="*/ 151 h 285"/>
                <a:gd name="T110" fmla="*/ 127 w 221"/>
                <a:gd name="T111" fmla="*/ 174 h 285"/>
                <a:gd name="T112" fmla="*/ 136 w 221"/>
                <a:gd name="T113" fmla="*/ 174 h 285"/>
                <a:gd name="T114" fmla="*/ 136 w 221"/>
                <a:gd name="T115" fmla="*/ 174 h 285"/>
                <a:gd name="T116" fmla="*/ 136 w 221"/>
                <a:gd name="T117" fmla="*/ 17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1" h="285">
                  <a:moveTo>
                    <a:pt x="197" y="124"/>
                  </a:moveTo>
                  <a:cubicBezTo>
                    <a:pt x="184" y="104"/>
                    <a:pt x="166" y="91"/>
                    <a:pt x="144" y="86"/>
                  </a:cubicBezTo>
                  <a:cubicBezTo>
                    <a:pt x="146" y="86"/>
                    <a:pt x="149" y="86"/>
                    <a:pt x="152" y="86"/>
                  </a:cubicBezTo>
                  <a:cubicBezTo>
                    <a:pt x="163" y="85"/>
                    <a:pt x="186" y="80"/>
                    <a:pt x="194" y="90"/>
                  </a:cubicBezTo>
                  <a:cubicBezTo>
                    <a:pt x="195" y="92"/>
                    <a:pt x="203" y="89"/>
                    <a:pt x="202" y="88"/>
                  </a:cubicBezTo>
                  <a:cubicBezTo>
                    <a:pt x="197" y="80"/>
                    <a:pt x="185" y="81"/>
                    <a:pt x="176" y="81"/>
                  </a:cubicBezTo>
                  <a:cubicBezTo>
                    <a:pt x="166" y="82"/>
                    <a:pt x="153" y="84"/>
                    <a:pt x="142" y="82"/>
                  </a:cubicBezTo>
                  <a:cubicBezTo>
                    <a:pt x="147" y="82"/>
                    <a:pt x="151" y="81"/>
                    <a:pt x="155" y="80"/>
                  </a:cubicBezTo>
                  <a:cubicBezTo>
                    <a:pt x="167" y="77"/>
                    <a:pt x="175" y="64"/>
                    <a:pt x="189" y="64"/>
                  </a:cubicBezTo>
                  <a:cubicBezTo>
                    <a:pt x="192" y="64"/>
                    <a:pt x="198" y="60"/>
                    <a:pt x="192" y="60"/>
                  </a:cubicBezTo>
                  <a:cubicBezTo>
                    <a:pt x="184" y="60"/>
                    <a:pt x="178" y="62"/>
                    <a:pt x="171" y="65"/>
                  </a:cubicBezTo>
                  <a:cubicBezTo>
                    <a:pt x="167" y="68"/>
                    <a:pt x="163" y="71"/>
                    <a:pt x="160" y="73"/>
                  </a:cubicBezTo>
                  <a:cubicBezTo>
                    <a:pt x="152" y="78"/>
                    <a:pt x="142" y="78"/>
                    <a:pt x="132" y="78"/>
                  </a:cubicBezTo>
                  <a:cubicBezTo>
                    <a:pt x="149" y="55"/>
                    <a:pt x="163" y="20"/>
                    <a:pt x="158" y="8"/>
                  </a:cubicBezTo>
                  <a:cubicBezTo>
                    <a:pt x="155" y="1"/>
                    <a:pt x="149" y="0"/>
                    <a:pt x="140" y="5"/>
                  </a:cubicBezTo>
                  <a:cubicBezTo>
                    <a:pt x="131" y="10"/>
                    <a:pt x="121" y="10"/>
                    <a:pt x="112" y="10"/>
                  </a:cubicBezTo>
                  <a:cubicBezTo>
                    <a:pt x="108" y="10"/>
                    <a:pt x="105" y="10"/>
                    <a:pt x="101" y="10"/>
                  </a:cubicBezTo>
                  <a:cubicBezTo>
                    <a:pt x="97" y="10"/>
                    <a:pt x="94" y="10"/>
                    <a:pt x="90" y="10"/>
                  </a:cubicBezTo>
                  <a:cubicBezTo>
                    <a:pt x="78" y="10"/>
                    <a:pt x="65" y="11"/>
                    <a:pt x="54" y="22"/>
                  </a:cubicBezTo>
                  <a:cubicBezTo>
                    <a:pt x="46" y="30"/>
                    <a:pt x="44" y="41"/>
                    <a:pt x="48" y="52"/>
                  </a:cubicBezTo>
                  <a:cubicBezTo>
                    <a:pt x="52" y="63"/>
                    <a:pt x="65" y="76"/>
                    <a:pt x="89" y="85"/>
                  </a:cubicBezTo>
                  <a:cubicBezTo>
                    <a:pt x="32" y="93"/>
                    <a:pt x="16" y="131"/>
                    <a:pt x="7" y="168"/>
                  </a:cubicBezTo>
                  <a:cubicBezTo>
                    <a:pt x="0" y="199"/>
                    <a:pt x="6" y="229"/>
                    <a:pt x="25" y="252"/>
                  </a:cubicBezTo>
                  <a:cubicBezTo>
                    <a:pt x="42" y="273"/>
                    <a:pt x="67" y="285"/>
                    <a:pt x="96" y="285"/>
                  </a:cubicBezTo>
                  <a:cubicBezTo>
                    <a:pt x="165" y="285"/>
                    <a:pt x="200" y="275"/>
                    <a:pt x="213" y="216"/>
                  </a:cubicBezTo>
                  <a:cubicBezTo>
                    <a:pt x="221" y="184"/>
                    <a:pt x="215" y="150"/>
                    <a:pt x="197" y="124"/>
                  </a:cubicBezTo>
                  <a:close/>
                  <a:moveTo>
                    <a:pt x="90" y="19"/>
                  </a:moveTo>
                  <a:cubicBezTo>
                    <a:pt x="94" y="19"/>
                    <a:pt x="97" y="19"/>
                    <a:pt x="101" y="19"/>
                  </a:cubicBezTo>
                  <a:cubicBezTo>
                    <a:pt x="104" y="19"/>
                    <a:pt x="108" y="19"/>
                    <a:pt x="112" y="19"/>
                  </a:cubicBezTo>
                  <a:cubicBezTo>
                    <a:pt x="118" y="19"/>
                    <a:pt x="125" y="19"/>
                    <a:pt x="131" y="17"/>
                  </a:cubicBezTo>
                  <a:cubicBezTo>
                    <a:pt x="127" y="20"/>
                    <a:pt x="123" y="23"/>
                    <a:pt x="119" y="26"/>
                  </a:cubicBezTo>
                  <a:cubicBezTo>
                    <a:pt x="98" y="39"/>
                    <a:pt x="83" y="50"/>
                    <a:pt x="63" y="26"/>
                  </a:cubicBezTo>
                  <a:cubicBezTo>
                    <a:pt x="71" y="20"/>
                    <a:pt x="80" y="19"/>
                    <a:pt x="90" y="19"/>
                  </a:cubicBezTo>
                  <a:close/>
                  <a:moveTo>
                    <a:pt x="136" y="174"/>
                  </a:moveTo>
                  <a:cubicBezTo>
                    <a:pt x="136" y="181"/>
                    <a:pt x="136" y="181"/>
                    <a:pt x="136" y="181"/>
                  </a:cubicBezTo>
                  <a:cubicBezTo>
                    <a:pt x="123" y="181"/>
                    <a:pt x="123" y="181"/>
                    <a:pt x="123" y="181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34" y="192"/>
                    <a:pt x="134" y="192"/>
                    <a:pt x="134" y="192"/>
                  </a:cubicBezTo>
                  <a:cubicBezTo>
                    <a:pt x="134" y="199"/>
                    <a:pt x="134" y="199"/>
                    <a:pt x="134" y="199"/>
                  </a:cubicBezTo>
                  <a:cubicBezTo>
                    <a:pt x="115" y="199"/>
                    <a:pt x="115" y="199"/>
                    <a:pt x="115" y="199"/>
                  </a:cubicBezTo>
                  <a:cubicBezTo>
                    <a:pt x="115" y="223"/>
                    <a:pt x="115" y="223"/>
                    <a:pt x="115" y="223"/>
                  </a:cubicBezTo>
                  <a:cubicBezTo>
                    <a:pt x="105" y="223"/>
                    <a:pt x="105" y="223"/>
                    <a:pt x="105" y="223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87" y="199"/>
                    <a:pt x="87" y="199"/>
                    <a:pt x="87" y="199"/>
                  </a:cubicBezTo>
                  <a:cubicBezTo>
                    <a:pt x="87" y="192"/>
                    <a:pt x="87" y="192"/>
                    <a:pt x="87" y="192"/>
                  </a:cubicBezTo>
                  <a:cubicBezTo>
                    <a:pt x="104" y="192"/>
                    <a:pt x="104" y="192"/>
                    <a:pt x="104" y="192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85" y="174"/>
                    <a:pt x="85" y="174"/>
                    <a:pt x="85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110" y="186"/>
                    <a:pt x="110" y="186"/>
                    <a:pt x="110" y="186"/>
                  </a:cubicBezTo>
                  <a:cubicBezTo>
                    <a:pt x="129" y="151"/>
                    <a:pt x="129" y="151"/>
                    <a:pt x="129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27" y="174"/>
                    <a:pt x="127" y="174"/>
                    <a:pt x="127" y="174"/>
                  </a:cubicBezTo>
                  <a:lnTo>
                    <a:pt x="136" y="174"/>
                  </a:lnTo>
                  <a:close/>
                  <a:moveTo>
                    <a:pt x="136" y="174"/>
                  </a:moveTo>
                  <a:cubicBezTo>
                    <a:pt x="136" y="174"/>
                    <a:pt x="136" y="174"/>
                    <a:pt x="136" y="1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40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562587" y="2379533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FFFFFF"/>
                  </a:solidFill>
                  <a:latin typeface="+mn-ea"/>
                  <a:cs typeface="Arial" pitchFamily="34" charset="0"/>
                </a:rPr>
                <a:t>这里添加标题</a:t>
              </a:r>
              <a:endParaRPr lang="zh-CN" altLang="en-US" sz="14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293908" y="2379533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FFFFFF"/>
                  </a:solidFill>
                  <a:latin typeface="+mn-ea"/>
                  <a:cs typeface="Arial" pitchFamily="34" charset="0"/>
                </a:rPr>
                <a:t>这里添加标题</a:t>
              </a:r>
              <a:endParaRPr lang="zh-CN" altLang="en-US" sz="14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293908" y="4742105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FFFFFF"/>
                  </a:solidFill>
                  <a:latin typeface="+mn-ea"/>
                  <a:cs typeface="Arial" pitchFamily="34" charset="0"/>
                </a:rPr>
                <a:t>这里添加标题</a:t>
              </a:r>
              <a:endParaRPr lang="zh-CN" altLang="en-US" sz="14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640107" y="4742105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FFFFFF"/>
                  </a:solidFill>
                  <a:latin typeface="+mn-ea"/>
                  <a:cs typeface="Arial" pitchFamily="34" charset="0"/>
                </a:rPr>
                <a:t>这里添加标题</a:t>
              </a:r>
              <a:endParaRPr lang="zh-CN" altLang="en-US" sz="1400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35" name="文本框 24"/>
          <p:cNvSpPr txBox="1"/>
          <p:nvPr/>
        </p:nvSpPr>
        <p:spPr>
          <a:xfrm>
            <a:off x="866853" y="94456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门户界面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26"/>
          <p:cNvSpPr txBox="1"/>
          <p:nvPr/>
        </p:nvSpPr>
        <p:spPr>
          <a:xfrm>
            <a:off x="812262" y="393227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登录界面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文本框 28"/>
          <p:cNvSpPr txBox="1"/>
          <p:nvPr/>
        </p:nvSpPr>
        <p:spPr>
          <a:xfrm>
            <a:off x="8876935" y="94456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主界面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30"/>
          <p:cNvSpPr txBox="1"/>
          <p:nvPr/>
        </p:nvSpPr>
        <p:spPr>
          <a:xfrm>
            <a:off x="8603980" y="379579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搜索界面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16" y="1310185"/>
            <a:ext cx="5286129" cy="260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221" y="4329180"/>
            <a:ext cx="5236191" cy="248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32643" y="1260625"/>
            <a:ext cx="5208897" cy="256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10066" y="4275340"/>
            <a:ext cx="5154304" cy="254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23" name="文本框 23"/>
          <p:cNvSpPr txBox="1"/>
          <p:nvPr/>
        </p:nvSpPr>
        <p:spPr>
          <a:xfrm>
            <a:off x="4094327" y="616494"/>
            <a:ext cx="350747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VASP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界面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自动模式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455" y="1269242"/>
            <a:ext cx="10240147" cy="504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23" name="文本框 23"/>
          <p:cNvSpPr txBox="1"/>
          <p:nvPr/>
        </p:nvSpPr>
        <p:spPr>
          <a:xfrm>
            <a:off x="3957849" y="602846"/>
            <a:ext cx="37121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VASP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界面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手动模式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308" y="1241947"/>
            <a:ext cx="10948047" cy="539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文本框 23"/>
          <p:cNvSpPr txBox="1"/>
          <p:nvPr/>
        </p:nvSpPr>
        <p:spPr>
          <a:xfrm>
            <a:off x="130626" y="109252"/>
            <a:ext cx="222947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PART TWO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23" name="文本框 23"/>
          <p:cNvSpPr txBox="1"/>
          <p:nvPr/>
        </p:nvSpPr>
        <p:spPr>
          <a:xfrm>
            <a:off x="3957849" y="602846"/>
            <a:ext cx="371219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技术简介</a:t>
            </a:r>
            <a:r>
              <a:rPr lang="en-US" altLang="zh-CN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zh-CN" alt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项目部署</a:t>
            </a:r>
            <a:endParaRPr lang="zh-CN" alt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854" y="1214650"/>
            <a:ext cx="106861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 smtClean="0"/>
              <a:t>本来以为只要打开端口运行</a:t>
            </a:r>
            <a:r>
              <a:rPr lang="en-US" dirty="0" smtClean="0"/>
              <a:t>python3 manager </a:t>
            </a:r>
            <a:r>
              <a:rPr lang="en-US" dirty="0" err="1" smtClean="0"/>
              <a:t>runserver</a:t>
            </a:r>
            <a:r>
              <a:rPr lang="en-US" dirty="0" smtClean="0"/>
              <a:t> 0.0.0.0:80</a:t>
            </a:r>
            <a:r>
              <a:rPr lang="zh-CN" altLang="en-US" dirty="0" smtClean="0"/>
              <a:t>就搞定了，最后才知道这只适用于</a:t>
            </a:r>
            <a:r>
              <a:rPr lang="en-US" dirty="0" err="1" smtClean="0"/>
              <a:t>Django</a:t>
            </a:r>
            <a:r>
              <a:rPr lang="zh-CN" altLang="en-US" dirty="0" smtClean="0"/>
              <a:t>的开发模式，只支持单用户访问，既然如此，那么就得需要</a:t>
            </a:r>
            <a:r>
              <a:rPr lang="en-US" dirty="0" smtClean="0"/>
              <a:t>web</a:t>
            </a:r>
            <a:r>
              <a:rPr lang="zh-CN" altLang="en-US" dirty="0" smtClean="0"/>
              <a:t>服务器进行部署了。我便使用了</a:t>
            </a:r>
            <a:r>
              <a:rPr lang="en-US" dirty="0" err="1" smtClean="0"/>
              <a:t>nginx</a:t>
            </a:r>
            <a:r>
              <a:rPr lang="en-US" altLang="zh-CN" dirty="0" err="1" smtClean="0"/>
              <a:t>+uwsgi+Django</a:t>
            </a:r>
            <a:r>
              <a:rPr lang="zh-CN" altLang="en-US" dirty="0" smtClean="0"/>
              <a:t>的组合</a:t>
            </a:r>
            <a:endParaRPr lang="en-US" altLang="zh-CN" dirty="0" smtClean="0"/>
          </a:p>
          <a:p>
            <a:pPr indent="457200">
              <a:lnSpc>
                <a:spcPct val="150000"/>
              </a:lnSpc>
            </a:pPr>
            <a:r>
              <a:rPr lang="zh-CN" altLang="en-US" b="1" dirty="0" smtClean="0"/>
              <a:t>为什么是</a:t>
            </a:r>
            <a:r>
              <a:rPr lang="en-US" b="1" dirty="0" err="1" smtClean="0"/>
              <a:t>nginx</a:t>
            </a:r>
            <a:r>
              <a:rPr lang="en-US" b="1" dirty="0" smtClean="0"/>
              <a:t>?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 smtClean="0"/>
              <a:t>首先我觉得它小，很轻量级，用着简便，没有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那么庞杂，并且网上都推荐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部署</a:t>
            </a:r>
            <a:r>
              <a:rPr lang="en-US" altLang="zh-CN" dirty="0" err="1" smtClean="0"/>
              <a:t>Django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indent="457200">
              <a:lnSpc>
                <a:spcPct val="150000"/>
              </a:lnSpc>
            </a:pPr>
            <a:r>
              <a:rPr lang="en-US" altLang="zh-CN" b="1" dirty="0" err="1" smtClean="0"/>
              <a:t>Uwsgi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为何还需要这东西？</a:t>
            </a:r>
            <a:endParaRPr lang="en-US" altLang="zh-CN" b="1" dirty="0" smtClean="0"/>
          </a:p>
          <a:p>
            <a:pPr indent="457200">
              <a:lnSpc>
                <a:spcPct val="150000"/>
              </a:lnSpc>
            </a:pPr>
            <a:r>
              <a:rPr lang="zh-CN" altLang="en-US" dirty="0" smtClean="0"/>
              <a:t>简单来说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nginx</a:t>
            </a:r>
            <a:r>
              <a:rPr lang="zh-CN" altLang="en-US" dirty="0" smtClean="0"/>
              <a:t>属于反向代理服务器，他能做什么事呢？监听一个端口</a:t>
            </a:r>
            <a:r>
              <a:rPr lang="en-US" altLang="zh-CN" dirty="0" smtClean="0"/>
              <a:t>,</a:t>
            </a:r>
            <a:r>
              <a:rPr lang="zh-CN" altLang="en-US" dirty="0" smtClean="0"/>
              <a:t>比如说</a:t>
            </a:r>
            <a:r>
              <a:rPr lang="en-US" altLang="zh-CN" dirty="0" smtClean="0"/>
              <a:t>80</a:t>
            </a:r>
            <a:r>
              <a:rPr lang="zh-CN" altLang="en-US" dirty="0" smtClean="0"/>
              <a:t>，可以配置一个反向代理端口，比如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，这样，所有外部用户对</a:t>
            </a:r>
            <a:r>
              <a:rPr lang="en-US" altLang="zh-CN" dirty="0" smtClean="0"/>
              <a:t>80</a:t>
            </a:r>
            <a:r>
              <a:rPr lang="zh-CN" altLang="en-US" dirty="0" smtClean="0"/>
              <a:t>端口的访问实际上都是请求了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端口的数据，只是用户并非真实的在与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端口交流，而是通过了</a:t>
            </a:r>
            <a:r>
              <a:rPr lang="en-US" altLang="zh-CN" dirty="0" smtClean="0"/>
              <a:t>80</a:t>
            </a:r>
            <a:r>
              <a:rPr lang="zh-CN" altLang="en-US" dirty="0" smtClean="0"/>
              <a:t>这座桥梁。既然如此，那么实际上还是只能单用户访问，所以我们需要一个可以多用户并发访问的工具，那么便是</a:t>
            </a:r>
            <a:r>
              <a:rPr lang="en-US" altLang="zh-CN" dirty="0" err="1" smtClean="0"/>
              <a:t>uwsgi</a:t>
            </a:r>
            <a:r>
              <a:rPr lang="zh-CN" altLang="en-US" dirty="0" smtClean="0"/>
              <a:t>了。</a:t>
            </a:r>
            <a:endParaRPr lang="zh-CN" altLang="en-US" b="1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竞聘蓝色配色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6FF"/>
      </a:accent1>
      <a:accent2>
        <a:srgbClr val="29A9FF"/>
      </a:accent2>
      <a:accent3>
        <a:srgbClr val="91C6FF"/>
      </a:accent3>
      <a:accent4>
        <a:srgbClr val="27446E"/>
      </a:accent4>
      <a:accent5>
        <a:srgbClr val="E8F2FF"/>
      </a:accent5>
      <a:accent6>
        <a:srgbClr val="CE2B37"/>
      </a:accent6>
      <a:hlink>
        <a:srgbClr val="009999"/>
      </a:hlink>
      <a:folHlink>
        <a:srgbClr val="99CC00"/>
      </a:folHlink>
    </a:clrScheme>
    <a:fontScheme name="《正式场合》课题汇报、咨询报告、学术研讨等">
      <a:majorFont>
        <a:latin typeface="Arial"/>
        <a:ea typeface="方正综艺简体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542</Words>
  <Application>Microsoft Office PowerPoint</Application>
  <PresentationFormat>自定义</PresentationFormat>
  <Paragraphs>71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方正综艺简体</vt:lpstr>
      <vt:lpstr>微软雅黑</vt:lpstr>
      <vt:lpstr>Segoe UI</vt:lpstr>
      <vt:lpstr>冬青黑体简体中文 W3</vt:lpstr>
      <vt:lpstr>Times New Roman</vt:lpstr>
      <vt:lpstr>Calibri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xiaoxiaobo123</cp:lastModifiedBy>
  <cp:revision>46</cp:revision>
  <dcterms:created xsi:type="dcterms:W3CDTF">2015-12-15T03:08:00Z</dcterms:created>
  <dcterms:modified xsi:type="dcterms:W3CDTF">2019-03-27T04:45:34Z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